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Catamaran"/>
      <p:regular r:id="rId45"/>
      <p:bold r:id="rId46"/>
    </p:embeddedFont>
    <p:embeddedFont>
      <p:font typeface="Roboto"/>
      <p:regular r:id="rId47"/>
      <p:bold r:id="rId48"/>
      <p:italic r:id="rId49"/>
      <p:boldItalic r:id="rId50"/>
    </p:embeddedFont>
    <p:embeddedFont>
      <p:font typeface="Roboto Medium"/>
      <p:regular r:id="rId51"/>
      <p:bold r:id="rId52"/>
      <p:italic r:id="rId53"/>
      <p:boldItalic r:id="rId54"/>
    </p:embeddedFont>
    <p:embeddedFont>
      <p:font typeface="Catamaran Thin"/>
      <p:regular r:id="rId55"/>
      <p:bold r:id="rId56"/>
    </p:embeddedFont>
    <p:embeddedFont>
      <p:font typeface="Catamaran Light"/>
      <p:regular r:id="rId57"/>
      <p:bold r:id="rId58"/>
    </p:embeddedFont>
    <p:embeddedFont>
      <p:font typeface="Catamaran Medium"/>
      <p:regular r:id="rId59"/>
      <p:bold r:id="rId60"/>
    </p:embeddedFont>
    <p:embeddedFont>
      <p:font typeface="Catamaran ExtraLight"/>
      <p:regular r:id="rId61"/>
      <p:bold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04479F-205D-4832-A164-340646DAFE12}">
  <a:tblStyle styleId="{CC04479F-205D-4832-A164-340646DAFE1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Catamaran-bold.fntdata"/><Relationship Id="rId45" Type="http://schemas.openxmlformats.org/officeDocument/2006/relationships/font" Target="fonts/Catamara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atamaranExtraLight-bold.fntdata"/><Relationship Id="rId61" Type="http://schemas.openxmlformats.org/officeDocument/2006/relationships/font" Target="fonts/CatamaranExtraLigh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atamaranMedium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Medium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RobotoMedium-italic.fntdata"/><Relationship Id="rId52" Type="http://schemas.openxmlformats.org/officeDocument/2006/relationships/font" Target="fonts/RobotoMedium-bold.fntdata"/><Relationship Id="rId11" Type="http://schemas.openxmlformats.org/officeDocument/2006/relationships/slide" Target="slides/slide5.xml"/><Relationship Id="rId55" Type="http://schemas.openxmlformats.org/officeDocument/2006/relationships/font" Target="fonts/CatamaranThin-regular.fntdata"/><Relationship Id="rId10" Type="http://schemas.openxmlformats.org/officeDocument/2006/relationships/slide" Target="slides/slide4.xml"/><Relationship Id="rId54" Type="http://schemas.openxmlformats.org/officeDocument/2006/relationships/font" Target="fonts/RobotoMedium-boldItalic.fntdata"/><Relationship Id="rId13" Type="http://schemas.openxmlformats.org/officeDocument/2006/relationships/slide" Target="slides/slide7.xml"/><Relationship Id="rId57" Type="http://schemas.openxmlformats.org/officeDocument/2006/relationships/font" Target="fonts/CatamaranLight-regular.fntdata"/><Relationship Id="rId12" Type="http://schemas.openxmlformats.org/officeDocument/2006/relationships/slide" Target="slides/slide6.xml"/><Relationship Id="rId56" Type="http://schemas.openxmlformats.org/officeDocument/2006/relationships/font" Target="fonts/CatamaranThin-bold.fntdata"/><Relationship Id="rId15" Type="http://schemas.openxmlformats.org/officeDocument/2006/relationships/slide" Target="slides/slide9.xml"/><Relationship Id="rId59" Type="http://schemas.openxmlformats.org/officeDocument/2006/relationships/font" Target="fonts/CatamaranMedium-regular.fntdata"/><Relationship Id="rId14" Type="http://schemas.openxmlformats.org/officeDocument/2006/relationships/slide" Target="slides/slide8.xml"/><Relationship Id="rId58" Type="http://schemas.openxmlformats.org/officeDocument/2006/relationships/font" Target="fonts/CatamaranLight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3db55af20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g13db55af20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db55af20d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13db55af20d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db55af20d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13db55af20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db55af20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13db55af20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db55af20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db55af20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db55af20d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db55af20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db55af20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db55af20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db55af20d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db55af20d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db55af20d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3db55af20d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db55af20d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3db55af20d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db55af20d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db55af20d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db55af20d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3db55af20d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db55af20d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13db55af20d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db55af20d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3db55af20d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db55af20d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13db55af20d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db55af20d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13db55af20d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db55af20d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13db55af20d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3db55af20d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3db55af20d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db55af20d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db55af20d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db55af20d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13db55af20d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db55af20d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13db55af20d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3db55af20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g13db55af20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3db55af20d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13db55af20d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db55af20d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13db55af20d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db55af20d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3db55af20d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3db55af20d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3db55af20d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db55af20d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13db55af20d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3db55af20d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13db55af20d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db55af20d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13db55af20d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3db55af20d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3db55af20d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db55af20d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3db55af20d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3db55af20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g13db55af20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3db55af20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3db55af20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3db55af20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g13db55af20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db55af20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13db55af20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db55af20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13db55af20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db55af20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13db55af20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>
            <a:off x="478175" y="4663700"/>
            <a:ext cx="5928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rPr>
              <a:t>MATERIAL DO FORMADOR/A    &gt;    PAUTA FORMATIVA DE MATEMÁTICA    &gt;    MOMENTO FORMATIVO 1</a:t>
            </a:r>
            <a:endParaRPr sz="650">
              <a:solidFill>
                <a:srgbClr val="6F6F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8123525" y="4663702"/>
            <a:ext cx="548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650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650">
              <a:solidFill>
                <a:srgbClr val="6F6F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478175" y="4663700"/>
            <a:ext cx="5928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rPr>
              <a:t>MATERIAL DO FORMADOR/A    &gt;    PAUTA FORMATIVA DE MATEMÁTICA    &gt;    MOMENTO FORMATIVO 1</a:t>
            </a:r>
            <a:endParaRPr sz="650">
              <a:solidFill>
                <a:srgbClr val="6F6F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123525" y="4663702"/>
            <a:ext cx="548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650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650">
              <a:solidFill>
                <a:srgbClr val="6F6F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/>
        </p:nvSpPr>
        <p:spPr>
          <a:xfrm>
            <a:off x="478175" y="4663700"/>
            <a:ext cx="5928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MATERIAL DO FORMADOR/A    &gt;    PAUTA FORMATIVA DE MATEMÁTICA    &gt;    MOMENTO FORMATIVO 1</a:t>
            </a:r>
            <a:endParaRPr sz="6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" name="Google Shape;14;p4"/>
          <p:cNvSpPr txBox="1"/>
          <p:nvPr/>
        </p:nvSpPr>
        <p:spPr>
          <a:xfrm>
            <a:off x="8123525" y="4663702"/>
            <a:ext cx="548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6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‹#›</a:t>
            </a:fld>
            <a:endParaRPr sz="6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/>
        </p:nvSpPr>
        <p:spPr>
          <a:xfrm>
            <a:off x="478175" y="4663700"/>
            <a:ext cx="59280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MATERIAL DO FORMADOR/A    &gt;    PAUTA FORMATIVA DE MATEMÁTICA    &gt;    MOMENTO FORMATIVO 1</a:t>
            </a:r>
            <a:endParaRPr sz="6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" name="Google Shape;17;p5"/>
          <p:cNvSpPr txBox="1"/>
          <p:nvPr/>
        </p:nvSpPr>
        <p:spPr>
          <a:xfrm>
            <a:off x="8123525" y="4663702"/>
            <a:ext cx="5487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6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‹#›</a:t>
            </a:fld>
            <a:endParaRPr sz="6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bityli.com/cube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bityli.com/infojornada" TargetMode="External"/><Relationship Id="rId5" Type="http://schemas.openxmlformats.org/officeDocument/2006/relationships/hyperlink" Target="https://bityli.com/jornada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/>
        </p:nvSpPr>
        <p:spPr>
          <a:xfrm>
            <a:off x="3157050" y="2104150"/>
            <a:ext cx="28299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Apresentação base</a:t>
            </a:r>
            <a:endParaRPr b="1" sz="25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para o formador</a:t>
            </a:r>
            <a:endParaRPr b="1" sz="25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931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9316"/>
                </a:solidFill>
                <a:latin typeface="Catamaran"/>
                <a:ea typeface="Catamaran"/>
                <a:cs typeface="Catamaran"/>
                <a:sym typeface="Catamaran"/>
              </a:rPr>
              <a:t>Para auxiliar nas formações</a:t>
            </a:r>
            <a:endParaRPr b="1">
              <a:solidFill>
                <a:srgbClr val="FF931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509200" y="521275"/>
            <a:ext cx="2369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Atividade 1 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Apresentação do Projeto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Crenças e caminhos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09200" y="1744025"/>
            <a:ext cx="3839100" cy="2533800"/>
          </a:xfrm>
          <a:prstGeom prst="roundRect">
            <a:avLst>
              <a:gd fmla="val 16667" name="adj"/>
            </a:avLst>
          </a:prstGeom>
          <a:solidFill>
            <a:srgbClr val="FF746E"/>
          </a:solidFill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Assista ao vídeo: </a:t>
            </a:r>
            <a:endParaRPr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Disponível em </a:t>
            </a:r>
            <a:endParaRPr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https://bityli.com/cubed</a:t>
            </a:r>
            <a:endParaRPr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790457" y="1744025"/>
            <a:ext cx="3839100" cy="253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Responda ao questionamento: </a:t>
            </a:r>
            <a:endParaRPr b="1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Quais pistas e justificativas o vídeo traz para a nossa prática como professor que permite mudarmos essa percepção dos estudantes acerca da Matemática?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509200" y="521275"/>
            <a:ext cx="2369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Atividade 1 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Apresentação do Projeto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Crenças e caminhos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09200" y="1744025"/>
            <a:ext cx="8120400" cy="253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Respondendo... </a:t>
            </a:r>
            <a:br>
              <a:rPr b="1" lang="pt-BR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</a:br>
            <a:endParaRPr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"/>
              <a:buChar char="●"/>
            </a:pPr>
            <a:r>
              <a:rPr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Todos podem aprender Matemática (plasticidade cerebral). 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"/>
              <a:buChar char="●"/>
            </a:pPr>
            <a:r>
              <a:rPr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Acreditar em si mesmo (mentalidade fixa x mentalidade de crescimento). 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"/>
              <a:buChar char="●"/>
            </a:pPr>
            <a:r>
              <a:rPr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Esforçar-se e poder errar são ações importantes para a aprendizagem (o cérebro “cresce” quando cometemos um erro). 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"/>
              <a:buChar char="●"/>
            </a:pPr>
            <a:r>
              <a:rPr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Velocidade não é importante (o foco não é a memorização, e sim as conexões que se estabelecem para resolver uma situação).</a:t>
            </a:r>
            <a:endParaRPr b="1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509200" y="521275"/>
            <a:ext cx="2369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Atividade 1 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Apresentação do Projeto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Crenças e caminhos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509200" y="1744025"/>
            <a:ext cx="8120400" cy="281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Normas positivas para o trabalho – Algumas ideias:</a:t>
            </a:r>
            <a:r>
              <a:rPr b="1" lang="pt-BR" sz="12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br>
              <a:rPr b="1" lang="pt-BR" sz="12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</a:br>
            <a:endParaRPr sz="7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14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200"/>
              <a:buFont typeface="Catamaran"/>
              <a:buChar char="●"/>
            </a:pPr>
            <a:r>
              <a:rPr lang="pt-BR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Acredite em você, faça perguntas e não tenha receio de não saber fazer algo. 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14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200"/>
              <a:buFont typeface="Catamaran"/>
              <a:buChar char="●"/>
            </a:pPr>
            <a:r>
              <a:rPr lang="pt-BR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É permitido cometer erros, eles fazem parte do processo de aprendizagem. Procure sempre identificá-los e compreender por que os cometeu. 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14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200"/>
              <a:buFont typeface="Catamaran"/>
              <a:buChar char="●"/>
            </a:pPr>
            <a:r>
              <a:rPr lang="pt-BR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O mais importante não é o tempo que você leva para resolver uma atividade, mas as conexões que são estabelecidas. 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14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200"/>
              <a:buFont typeface="Catamaran"/>
              <a:buChar char="●"/>
            </a:pPr>
            <a:r>
              <a:rPr lang="pt-BR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Resolver problemas matemáticos não significa apenas aplicar fórmulas e alcançar a resposta certa, mas também identificar e criar caminhos de soluções que permitam com que outras pessoas possam discutir, criticar, comunicar, aperfeiçoar, aprofundar e analisar o percurso.</a:t>
            </a:r>
            <a:endParaRPr b="1" sz="12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394275" y="2831750"/>
            <a:ext cx="2929500" cy="13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3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0 min 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Acolhimento, apresentação da iniciativa Fortalecimento da Aprendizagem, identificação de crenças dos estudantes acerca do que significa aprender matemática e busca de alternativas para romper com essa convicção</a:t>
            </a:r>
            <a:endParaRPr b="0" i="0" sz="1100" u="none" cap="none" strike="noStrike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946825" y="932825"/>
            <a:ext cx="2994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85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min </a:t>
            </a:r>
            <a:endParaRPr b="1" sz="11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Mão na massa: competências, habilidades, descritores, conhecimentos prévios e escolhas</a:t>
            </a:r>
            <a:endParaRPr b="0" i="0" sz="1100" u="none" cap="none" strike="noStrike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466750" y="2831750"/>
            <a:ext cx="1374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5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min </a:t>
            </a:r>
            <a:endParaRPr b="1" i="0" sz="1100" u="none" cap="none" strike="noStrike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Avaliação do encontro</a:t>
            </a:r>
            <a:endParaRPr b="0" i="0" sz="1100" u="none" cap="none" strike="noStrike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11150" y="622350"/>
            <a:ext cx="6982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AGENDA</a:t>
            </a:r>
            <a:r>
              <a:rPr lang="pt-BR" sz="2400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DO DIA</a:t>
            </a:r>
            <a:endParaRPr sz="2400">
              <a:solidFill>
                <a:srgbClr val="FFFF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394275" y="2647750"/>
            <a:ext cx="2088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8"/>
          <p:cNvCxnSpPr/>
          <p:nvPr/>
        </p:nvCxnSpPr>
        <p:spPr>
          <a:xfrm>
            <a:off x="2483275" y="1977950"/>
            <a:ext cx="5933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8"/>
          <p:cNvCxnSpPr/>
          <p:nvPr/>
        </p:nvCxnSpPr>
        <p:spPr>
          <a:xfrm>
            <a:off x="8416625" y="2647750"/>
            <a:ext cx="33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8"/>
          <p:cNvCxnSpPr/>
          <p:nvPr/>
        </p:nvCxnSpPr>
        <p:spPr>
          <a:xfrm>
            <a:off x="2483275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8"/>
          <p:cNvCxnSpPr/>
          <p:nvPr/>
        </p:nvCxnSpPr>
        <p:spPr>
          <a:xfrm>
            <a:off x="8409325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5850" y="2253150"/>
            <a:ext cx="348900" cy="11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734692" y="2253150"/>
            <a:ext cx="348900" cy="11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1083533" y="2253150"/>
            <a:ext cx="348900" cy="11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1432375" y="2253150"/>
            <a:ext cx="348900" cy="11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1781217" y="2253150"/>
            <a:ext cx="348900" cy="11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2130058" y="2253150"/>
            <a:ext cx="348900" cy="11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24789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28277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31765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5254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8742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42231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45720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49208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52696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56185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59673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63162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666505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701389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736273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771157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806041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8409258" y="2253150"/>
            <a:ext cx="348900" cy="119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080900" y="521275"/>
            <a:ext cx="45555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Atividade 2 </a:t>
            </a:r>
            <a:endParaRPr sz="16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Mão na massa: competências, habilidades, descritores, conhecimentos prévios e escolhas</a:t>
            </a:r>
            <a:endParaRPr sz="16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086825" y="1465950"/>
            <a:ext cx="6982200" cy="3033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OBJETIVOS: </a:t>
            </a:r>
            <a:endParaRPr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8899" lvl="0" marL="179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 Light"/>
              <a:buChar char="●"/>
            </a:pPr>
            <a:r>
              <a:rPr lang="pt-BR">
                <a:latin typeface="Catamaran Light"/>
                <a:ea typeface="Catamaran Light"/>
                <a:cs typeface="Catamaran Light"/>
                <a:sym typeface="Catamaran Light"/>
              </a:rPr>
              <a:t>Compreender quais ações estão envolvidas no processo de recomposição de aprendizagem. 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78899" lvl="0" marL="179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 Light"/>
              <a:buChar char="●"/>
            </a:pPr>
            <a:r>
              <a:rPr lang="pt-BR">
                <a:latin typeface="Catamaran Light"/>
                <a:ea typeface="Catamaran Light"/>
                <a:cs typeface="Catamaran Light"/>
                <a:sym typeface="Catamaran Light"/>
              </a:rPr>
              <a:t>Revisitar os significados de competência e habilidade dispostos na BNCC e identificá-los e compreendê-los na área de Matemática. 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78899" lvl="0" marL="179999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746E"/>
              </a:buClr>
              <a:buSzPts val="1400"/>
              <a:buFont typeface="Catamaran Light"/>
              <a:buChar char="●"/>
            </a:pPr>
            <a:r>
              <a:rPr lang="pt-BR">
                <a:latin typeface="Catamaran Light"/>
                <a:ea typeface="Catamaran Light"/>
                <a:cs typeface="Catamaran Light"/>
                <a:sym typeface="Catamaran Light"/>
              </a:rPr>
              <a:t>Compreender as escolhas das habilidades prioritárias e a importância dos conhecimentos prévios para avançar/consolidar aprendizagens.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2478900" y="2831750"/>
            <a:ext cx="2929500" cy="17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0 min 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MOMENTO 1 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Recomposição de aprendizagens e estratégias</a:t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Objetivo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Ter uma visão geral sobre o que significa recomposição de aprendizagens e quais estratégias estão envolvidas.</a:t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946825" y="932825"/>
            <a:ext cx="2994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85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min </a:t>
            </a:r>
            <a:endParaRPr b="1" sz="11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Mão na massa: competências, habilidades, descritores, conhecimentos prévios e escolhas</a:t>
            </a:r>
            <a:endParaRPr b="0" i="0" sz="1100" u="none" cap="none" strike="noStrike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11150" y="622350"/>
            <a:ext cx="6982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AGENDA DO DIA</a:t>
            </a:r>
            <a:endParaRPr sz="2400">
              <a:solidFill>
                <a:srgbClr val="FFFF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>
            <a:off x="2483275" y="2647750"/>
            <a:ext cx="1289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0"/>
          <p:cNvCxnSpPr/>
          <p:nvPr/>
        </p:nvCxnSpPr>
        <p:spPr>
          <a:xfrm>
            <a:off x="2483275" y="1977950"/>
            <a:ext cx="5933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0"/>
          <p:cNvCxnSpPr/>
          <p:nvPr/>
        </p:nvCxnSpPr>
        <p:spPr>
          <a:xfrm>
            <a:off x="2483275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0"/>
          <p:cNvCxnSpPr>
            <a:endCxn id="149" idx="1"/>
          </p:cNvCxnSpPr>
          <p:nvPr/>
        </p:nvCxnSpPr>
        <p:spPr>
          <a:xfrm>
            <a:off x="8409258" y="1978050"/>
            <a:ext cx="0" cy="334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0" name="Google Shape;150;p20"/>
          <p:cNvSpPr/>
          <p:nvPr/>
        </p:nvSpPr>
        <p:spPr>
          <a:xfrm>
            <a:off x="385850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734692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083533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1432375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781217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2130058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24789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28277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31765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35254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8742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42231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45720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49208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52696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56185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59673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63162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666505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701389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736273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771157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806041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8409258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20"/>
          <p:cNvCxnSpPr/>
          <p:nvPr/>
        </p:nvCxnSpPr>
        <p:spPr>
          <a:xfrm>
            <a:off x="3772263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1080900" y="521275"/>
            <a:ext cx="45555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Atividade 2 </a:t>
            </a:r>
            <a:r>
              <a:rPr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– Mão na massa</a:t>
            </a:r>
            <a:r>
              <a:rPr b="1"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Momento 1</a:t>
            </a:r>
            <a:endParaRPr sz="16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1080900" y="1200575"/>
            <a:ext cx="6982200" cy="329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60000" lIns="360000" spcFirstLastPara="1" rIns="360000" wrap="square" tIns="360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Catamaran Medium"/>
                <a:ea typeface="Catamaran Medium"/>
                <a:cs typeface="Catamaran Medium"/>
                <a:sym typeface="Catamaran Medium"/>
              </a:rPr>
              <a:t>O que é</a:t>
            </a:r>
            <a:r>
              <a:rPr lang="pt-BR" sz="2600">
                <a:latin typeface="Catamaran ExtraLight"/>
                <a:ea typeface="Catamaran ExtraLight"/>
                <a:cs typeface="Catamaran ExtraLight"/>
                <a:sym typeface="Catamaran ExtraLight"/>
              </a:rPr>
              <a:t> a recomposição</a:t>
            </a:r>
            <a:r>
              <a:rPr lang="pt-BR" sz="2600">
                <a:latin typeface="Catamaran ExtraLight"/>
                <a:ea typeface="Catamaran ExtraLight"/>
                <a:cs typeface="Catamaran ExtraLight"/>
                <a:sym typeface="Catamaran ExtraLight"/>
              </a:rPr>
              <a:t> de aprendizagens? </a:t>
            </a:r>
            <a:endParaRPr sz="26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pt-BR" sz="2600">
                <a:latin typeface="Catamaran Medium"/>
                <a:ea typeface="Catamaran Medium"/>
                <a:cs typeface="Catamaran Medium"/>
                <a:sym typeface="Catamaran Medium"/>
              </a:rPr>
              <a:t>Quais ações ou estratégias</a:t>
            </a:r>
            <a:r>
              <a:rPr lang="pt-BR" sz="2600">
                <a:latin typeface="Catamaran ExtraLight"/>
                <a:ea typeface="Catamaran ExtraLight"/>
                <a:cs typeface="Catamaran ExtraLight"/>
                <a:sym typeface="Catamaran ExtraLight"/>
              </a:rPr>
              <a:t> envolvem </a:t>
            </a:r>
            <a:br>
              <a:rPr lang="pt-BR" sz="2600">
                <a:latin typeface="Catamaran ExtraLight"/>
                <a:ea typeface="Catamaran ExtraLight"/>
                <a:cs typeface="Catamaran ExtraLight"/>
                <a:sym typeface="Catamaran ExtraLight"/>
              </a:rPr>
            </a:br>
            <a:r>
              <a:rPr lang="pt-BR" sz="2600">
                <a:latin typeface="Catamaran ExtraLight"/>
                <a:ea typeface="Catamaran ExtraLight"/>
                <a:cs typeface="Catamaran ExtraLight"/>
                <a:sym typeface="Catamaran ExtraLight"/>
              </a:rPr>
              <a:t>a recomposição de aprendizagens?</a:t>
            </a:r>
            <a:endParaRPr sz="2300">
              <a:latin typeface="Catamaran ExtraLight"/>
              <a:ea typeface="Catamaran ExtraLight"/>
              <a:cs typeface="Catamaran ExtraLight"/>
              <a:sym typeface="Catamaran Extra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1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 recomposição de aprendizagens:</a:t>
            </a:r>
            <a:r>
              <a:rPr b="1" lang="pt-BR" sz="12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7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1450" lvl="0" marL="179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46E"/>
              </a:buClr>
              <a:buSzPts val="1200"/>
              <a:buFont typeface="Catamaran"/>
              <a:buChar char="●"/>
            </a:pPr>
            <a:r>
              <a:rPr lang="pt-BR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É um conjunto de ações que envolve a busca ativa a fim de trazer os estudantes para a escola e um conjunto de ações pedagógicas, sistematicamente organizadas, para diminuir os impactos que o contexto da pandemia trouxe para a aprendizagem. 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1450" lvl="0" marL="179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46E"/>
              </a:buClr>
              <a:buSzPts val="1200"/>
              <a:buFont typeface="Catamaran"/>
              <a:buChar char="●"/>
            </a:pPr>
            <a:r>
              <a:rPr lang="pt-BR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 recomposição não tem o mesmo significado de recuperação das aprendizagens. Esta trata de um processo em que alguns estudantes têm a oportunidade de retomar o que foi ensinado durante sua trajetória escolar e que não foram plenamente desenvolvidos segundo o que era esperado. Portanto, a recomposição não é uma simples retomada de ideias e conceitos não dominados pelos estudantes do ano/da série anterior. </a:t>
            </a:r>
            <a:endParaRPr sz="12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1450" lvl="0" marL="179999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746E"/>
              </a:buClr>
              <a:buSzPts val="1200"/>
              <a:buFont typeface="Catamaran"/>
              <a:buChar char="●"/>
            </a:pPr>
            <a:r>
              <a:rPr lang="pt-BR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 recomposição está associada a, de fato, reorganizar uma trajetória de aprendizagem a todos os estudantes, que não tiveram acesso — ou que até tiveram, mas não de forma efetiva — a aprendizagens essenciais sem as quais a continuidade dos seus estudos atuais e futuros pode ficar bastante comprometida.</a:t>
            </a:r>
            <a:endParaRPr b="1" sz="12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1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 recomposição de aprendizagens e ações envolvidas:</a:t>
            </a:r>
            <a:r>
              <a:rPr b="1" lang="pt-BR" sz="18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8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204299" lvl="0" marL="224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46E"/>
              </a:buClr>
              <a:buSzPts val="1800"/>
              <a:buFont typeface="Catamaran Light"/>
              <a:buChar char="●"/>
            </a:pPr>
            <a:r>
              <a:rPr lang="pt-BR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Priorização curricular. 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204299" lvl="0" marL="224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46E"/>
              </a:buClr>
              <a:buSzPts val="1800"/>
              <a:buFont typeface="Catamaran Light"/>
              <a:buChar char="●"/>
            </a:pPr>
            <a:r>
              <a:rPr lang="pt-BR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Avaliação diagnóstica. 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204299" lvl="0" marL="224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46E"/>
              </a:buClr>
              <a:buSzPts val="1800"/>
              <a:buFont typeface="Catamaran Light"/>
              <a:buChar char="●"/>
            </a:pPr>
            <a:r>
              <a:rPr lang="pt-BR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Avaliação somativa e formativa. </a:t>
            </a:r>
            <a:endParaRPr sz="18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204299" lvl="0" marL="224999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746E"/>
              </a:buClr>
              <a:buSzPts val="1800"/>
              <a:buFont typeface="Catamaran Light"/>
              <a:buChar char="●"/>
            </a:pPr>
            <a:r>
              <a:rPr lang="pt-BR" sz="18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Planejamento contendo estratégias pedagógicas que permitam o engajamento dos estudantes na aprendizagem.</a:t>
            </a:r>
            <a:endParaRPr sz="1800">
              <a:solidFill>
                <a:srgbClr val="FFFF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3772275" y="2831750"/>
            <a:ext cx="3140400" cy="17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3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0 min 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MOMENTO 2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Objetivo: </a:t>
            </a: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Revisitar os significados de competência e habilidade na BNCC do EM e entender a ideia de descritores (Saeb) e sua relação com as habilidades.</a:t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3946825" y="932825"/>
            <a:ext cx="2994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85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min </a:t>
            </a:r>
            <a:endParaRPr b="1" sz="11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Mão na massa: competências, habilidades, descritores, conhecimentos prévios e escolhas</a:t>
            </a:r>
            <a:endParaRPr b="0" i="0" sz="1100" u="none" cap="none" strike="noStrike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311150" y="622350"/>
            <a:ext cx="6982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AGENDA DO DIA</a:t>
            </a:r>
            <a:endParaRPr sz="2400">
              <a:solidFill>
                <a:srgbClr val="FFFF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199" name="Google Shape;199;p24"/>
          <p:cNvCxnSpPr/>
          <p:nvPr/>
        </p:nvCxnSpPr>
        <p:spPr>
          <a:xfrm rot="10800000">
            <a:off x="3772275" y="2647750"/>
            <a:ext cx="2205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4"/>
          <p:cNvCxnSpPr/>
          <p:nvPr/>
        </p:nvCxnSpPr>
        <p:spPr>
          <a:xfrm>
            <a:off x="2483275" y="1977950"/>
            <a:ext cx="5933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4"/>
          <p:cNvCxnSpPr/>
          <p:nvPr/>
        </p:nvCxnSpPr>
        <p:spPr>
          <a:xfrm>
            <a:off x="5971250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4"/>
          <p:cNvCxnSpPr>
            <a:endCxn id="203" idx="1"/>
          </p:cNvCxnSpPr>
          <p:nvPr/>
        </p:nvCxnSpPr>
        <p:spPr>
          <a:xfrm>
            <a:off x="8409258" y="1978050"/>
            <a:ext cx="0" cy="334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4" name="Google Shape;204;p24"/>
          <p:cNvSpPr/>
          <p:nvPr/>
        </p:nvSpPr>
        <p:spPr>
          <a:xfrm>
            <a:off x="385850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734692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1083533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1432375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1781217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2130058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24789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28277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31765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35254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8742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42231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45720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49208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52696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56185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59673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63162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666505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701389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736273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771157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806041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8409258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24"/>
          <p:cNvCxnSpPr/>
          <p:nvPr/>
        </p:nvCxnSpPr>
        <p:spPr>
          <a:xfrm>
            <a:off x="3772263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4"/>
          <p:cNvCxnSpPr/>
          <p:nvPr/>
        </p:nvCxnSpPr>
        <p:spPr>
          <a:xfrm>
            <a:off x="2475908" y="1978050"/>
            <a:ext cx="0" cy="334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/>
        </p:nvSpPr>
        <p:spPr>
          <a:xfrm>
            <a:off x="1463250" y="1494300"/>
            <a:ext cx="62175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Recomposição de aprendizagens:</a:t>
            </a:r>
            <a:endParaRPr b="1" sz="32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FF746E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competências, habilidades, descritores, conhecimentos prévios </a:t>
            </a:r>
            <a:br>
              <a:rPr lang="pt-BR" sz="3200">
                <a:solidFill>
                  <a:srgbClr val="FF746E"/>
                </a:solidFill>
                <a:latin typeface="Catamaran Light"/>
                <a:ea typeface="Catamaran Light"/>
                <a:cs typeface="Catamaran Light"/>
                <a:sym typeface="Catamaran Light"/>
              </a:rPr>
            </a:br>
            <a:r>
              <a:rPr lang="pt-BR" sz="3200">
                <a:solidFill>
                  <a:srgbClr val="FF746E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 escolhas</a:t>
            </a:r>
            <a:endParaRPr sz="3200">
              <a:solidFill>
                <a:srgbClr val="FF746E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2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509200" y="1519650"/>
            <a:ext cx="38067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latin typeface="Catamaran"/>
                <a:ea typeface="Catamaran"/>
                <a:cs typeface="Catamaran"/>
                <a:sym typeface="Catamaran"/>
              </a:rPr>
              <a:t>Atividade 1 – Destaque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-174624" lvl="0" marL="224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Font typeface="Catamaran"/>
              <a:buAutoNum type="arabicPeriod"/>
            </a:pPr>
            <a:r>
              <a:rPr lang="pt-BR" sz="1250">
                <a:solidFill>
                  <a:srgbClr val="6AA84F"/>
                </a:solidFill>
                <a:latin typeface="Catamaran"/>
                <a:ea typeface="Catamaran"/>
                <a:cs typeface="Catamaran"/>
                <a:sym typeface="Catamaran"/>
              </a:rPr>
              <a:t>Verbo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que explicita o que é exigido dos estudantes, </a:t>
            </a:r>
            <a:br>
              <a:rPr lang="pt-BR" sz="1250">
                <a:latin typeface="Catamaran"/>
                <a:ea typeface="Catamaran"/>
                <a:cs typeface="Catamaran"/>
                <a:sym typeface="Catamaran"/>
              </a:rPr>
            </a:b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ou seja, a(s) ação(ões) esperada(s) deles.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-174624" lvl="0" marL="224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50"/>
              <a:buFont typeface="Catamaran"/>
              <a:buAutoNum type="arabicPeriod"/>
            </a:pPr>
            <a:r>
              <a:rPr lang="pt-BR" sz="1250">
                <a:solidFill>
                  <a:srgbClr val="3C78D8"/>
                </a:solidFill>
                <a:latin typeface="Catamaran"/>
                <a:ea typeface="Catamaran"/>
                <a:cs typeface="Catamaran"/>
                <a:sym typeface="Catamaran"/>
              </a:rPr>
              <a:t>Objetos de conhecimento 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mobilizados na habilidade.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-174624" lvl="0" marL="224999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50"/>
              <a:buFont typeface="Catamaran"/>
              <a:buAutoNum type="arabicPeriod"/>
            </a:pP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Em qual(is) </a:t>
            </a:r>
            <a:r>
              <a:rPr lang="pt-BR" sz="1250">
                <a:solidFill>
                  <a:srgbClr val="E06666"/>
                </a:solidFill>
                <a:latin typeface="Catamaran"/>
                <a:ea typeface="Catamaran"/>
                <a:cs typeface="Catamaran"/>
                <a:sym typeface="Catamaran"/>
              </a:rPr>
              <a:t>contexto(s) a habilidade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poderá </a:t>
            </a:r>
            <a:br>
              <a:rPr lang="pt-BR" sz="1250">
                <a:latin typeface="Catamaran"/>
                <a:ea typeface="Catamaran"/>
                <a:cs typeface="Catamaran"/>
                <a:sym typeface="Catamaran"/>
              </a:rPr>
            </a:b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se desenvolver.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4717500" y="1519650"/>
            <a:ext cx="34590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latin typeface="Catamaran"/>
                <a:ea typeface="Catamaran"/>
                <a:cs typeface="Catamaran"/>
                <a:sym typeface="Catamaran"/>
              </a:rPr>
              <a:t>Habilidade analisada 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rgbClr val="6AA84F"/>
                </a:solidFill>
                <a:latin typeface="Catamaran"/>
                <a:ea typeface="Catamaran"/>
                <a:cs typeface="Catamaran"/>
                <a:sym typeface="Catamaran"/>
              </a:rPr>
              <a:t>Analisar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pt-BR" sz="1250">
                <a:solidFill>
                  <a:srgbClr val="3C78D8"/>
                </a:solidFill>
                <a:latin typeface="Catamaran"/>
                <a:ea typeface="Catamaran"/>
                <a:cs typeface="Catamaran"/>
                <a:sym typeface="Catamaran"/>
              </a:rPr>
              <a:t>gráficos e métodos de amostragem de pesquisas estatísticas </a:t>
            </a:r>
            <a:r>
              <a:rPr lang="pt-BR" sz="1250">
                <a:solidFill>
                  <a:srgbClr val="E06666"/>
                </a:solidFill>
                <a:latin typeface="Catamaran"/>
                <a:ea typeface="Catamaran"/>
                <a:cs typeface="Catamaran"/>
                <a:sym typeface="Catamaran"/>
              </a:rPr>
              <a:t>apresentadas em relatórios divulgados por diferentes meios de comunicação, identificando, quando for o caso, inadequações que possam induzir a erros de interpretação, como escalas e amostras não apropriadas.</a:t>
            </a:r>
            <a:endParaRPr b="1" sz="1250">
              <a:solidFill>
                <a:srgbClr val="E0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2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509200" y="1519650"/>
            <a:ext cx="38067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latin typeface="Catamaran"/>
                <a:ea typeface="Catamaran"/>
                <a:cs typeface="Catamaran"/>
                <a:sym typeface="Catamaran"/>
              </a:rPr>
              <a:t>Atividade 1 – Destaque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-174624" lvl="0" marL="224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Font typeface="Catamaran"/>
              <a:buAutoNum type="arabicPeriod"/>
            </a:pPr>
            <a:r>
              <a:rPr lang="pt-BR" sz="1250">
                <a:solidFill>
                  <a:srgbClr val="6AA84F"/>
                </a:solidFill>
                <a:latin typeface="Catamaran"/>
                <a:ea typeface="Catamaran"/>
                <a:cs typeface="Catamaran"/>
                <a:sym typeface="Catamaran"/>
              </a:rPr>
              <a:t>Verbo 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(analisar) explicita o processo cognitivo, isto é, a capacidade intelectual do estudante de adquirir um novo conhecimento e dar sentido às informações que recebe em diferentes contextos e situações. 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-174624" lvl="0" marL="224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50"/>
              <a:buFont typeface="Catamaran"/>
              <a:buAutoNum type="arabicPeriod"/>
            </a:pPr>
            <a:r>
              <a:rPr lang="pt-BR" sz="1250">
                <a:solidFill>
                  <a:srgbClr val="3C78D8"/>
                </a:solidFill>
                <a:latin typeface="Catamaran"/>
                <a:ea typeface="Catamaran"/>
                <a:cs typeface="Catamaran"/>
                <a:sym typeface="Catamaran"/>
              </a:rPr>
              <a:t>Objetos de conhecimento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são os conteúdos, conceitos e processos organizados em diferentes unidades temáticas e aplicados a partir do desenvolvimento de um conjunto de habilidades. 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-174624" lvl="0" marL="224999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50"/>
              <a:buFont typeface="Catamaran"/>
              <a:buAutoNum type="arabicPeriod"/>
            </a:pPr>
            <a:r>
              <a:rPr lang="pt-BR" sz="1250">
                <a:solidFill>
                  <a:srgbClr val="E06666"/>
                </a:solidFill>
                <a:latin typeface="Catamaran"/>
                <a:ea typeface="Catamaran"/>
                <a:cs typeface="Catamaran"/>
                <a:sym typeface="Catamaran"/>
              </a:rPr>
              <a:t>Contexto(s) da habilidade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explicitam o contexto e/ou uma maior especificação da aprendizagem esperada.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4717500" y="1519650"/>
            <a:ext cx="34590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latin typeface="Catamaran"/>
                <a:ea typeface="Catamaran"/>
                <a:cs typeface="Catamaran"/>
                <a:sym typeface="Catamaran"/>
              </a:rPr>
              <a:t>Habilidade analisada 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rgbClr val="6AA84F"/>
                </a:solidFill>
                <a:latin typeface="Catamaran"/>
                <a:ea typeface="Catamaran"/>
                <a:cs typeface="Catamaran"/>
                <a:sym typeface="Catamaran"/>
              </a:rPr>
              <a:t>Analisar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pt-BR" sz="1250">
                <a:solidFill>
                  <a:srgbClr val="3C78D8"/>
                </a:solidFill>
                <a:latin typeface="Catamaran"/>
                <a:ea typeface="Catamaran"/>
                <a:cs typeface="Catamaran"/>
                <a:sym typeface="Catamaran"/>
              </a:rPr>
              <a:t>gráficos e métodos de amostragem de pesquisas estatísticas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pt-BR" sz="1250">
                <a:solidFill>
                  <a:srgbClr val="E06666"/>
                </a:solidFill>
                <a:latin typeface="Catamaran"/>
                <a:ea typeface="Catamaran"/>
                <a:cs typeface="Catamaran"/>
                <a:sym typeface="Catamaran"/>
              </a:rPr>
              <a:t>apresentadas em relatórios divulgados por diferentes meios de comunicação, identificando, quando for o caso, inadequações que possam induzir a erros de interpretação, como escalas e amostras não apropriadas.</a:t>
            </a:r>
            <a:endParaRPr b="1" sz="1250">
              <a:solidFill>
                <a:srgbClr val="E0666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2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Atividade 2</a:t>
            </a:r>
            <a:endParaRPr b="1" sz="125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Catamaran ExtraLight"/>
                <a:ea typeface="Catamaran ExtraLight"/>
                <a:cs typeface="Catamaran ExtraLight"/>
                <a:sym typeface="Catamaran ExtraLight"/>
              </a:rPr>
              <a:t>Observe a relação entre a habilidade analisada e o descritor do Saeb.</a:t>
            </a:r>
            <a:r>
              <a:rPr lang="pt-BR" sz="1700">
                <a:latin typeface="Catamaran ExtraLight"/>
                <a:ea typeface="Catamaran ExtraLight"/>
                <a:cs typeface="Catamaran ExtraLight"/>
                <a:sym typeface="Catamaran ExtraLight"/>
              </a:rPr>
              <a:t> </a:t>
            </a:r>
            <a:endParaRPr sz="17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Como eles se relacionam?</a:t>
            </a:r>
            <a:endParaRPr sz="50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2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509200" y="1519650"/>
            <a:ext cx="38067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latin typeface="Catamaran"/>
                <a:ea typeface="Catamaran"/>
                <a:cs typeface="Catamaran"/>
                <a:sym typeface="Catamaran"/>
              </a:rPr>
              <a:t>Atividade 2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O </a:t>
            </a:r>
            <a:r>
              <a:rPr b="1" lang="pt-BR" sz="1250">
                <a:latin typeface="Catamaran"/>
                <a:ea typeface="Catamaran"/>
                <a:cs typeface="Catamaran"/>
                <a:sym typeface="Catamaran"/>
              </a:rPr>
              <a:t>descritor</a:t>
            </a: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 é uma parte visível da habilidade que pode ser mensurado por meio de um item, uma questão de avaliação. Ele pode indicar a proficiência dos estudantes em relação a um aspecto da habilidade analisada, indicando um resultado que permite o uso de escalas de comparação.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4837575" y="1627075"/>
            <a:ext cx="35916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250">
                <a:latin typeface="Catamaran"/>
                <a:ea typeface="Catamaran"/>
                <a:cs typeface="Catamaran"/>
                <a:sym typeface="Catamaran"/>
              </a:rPr>
              <a:t>D34 – Resolver problema envolvendo informações apresentadas em tabelas e/ou gráficos. </a:t>
            </a:r>
            <a:endParaRPr b="1" sz="1250">
              <a:latin typeface="Catamaran"/>
              <a:ea typeface="Catamaran"/>
              <a:cs typeface="Catamaran"/>
              <a:sym typeface="Catamaran"/>
            </a:endParaRPr>
          </a:p>
          <a:p>
            <a:pPr indent="-174625" lvl="0" marL="17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50"/>
              <a:buFont typeface="Catamaran"/>
              <a:buChar char="●"/>
            </a:pP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Conhecimento mais simples, mas necessário para realizar uma ação mais complexa, que é analisar gráficos e métodos de amostragem. 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  <a:p>
            <a:pPr indent="-174625" lvl="0" marL="179999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50"/>
              <a:buFont typeface="Catamaran"/>
              <a:buChar char="●"/>
            </a:pPr>
            <a:r>
              <a:rPr lang="pt-BR" sz="1250">
                <a:latin typeface="Catamaran"/>
                <a:ea typeface="Catamaran"/>
                <a:cs typeface="Catamaran"/>
                <a:sym typeface="Catamaran"/>
              </a:rPr>
              <a:t>Ao desenvolver a habilidade, um ou mais descritores ou objetivos de aprendizagem poderão ser contemplados.</a:t>
            </a:r>
            <a:endParaRPr sz="125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2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Atividade 3</a:t>
            </a:r>
            <a:endParaRPr b="1" sz="125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tamaran ExtraLight"/>
                <a:ea typeface="Catamaran ExtraLight"/>
                <a:cs typeface="Catamaran ExtraLight"/>
                <a:sym typeface="Catamaran ExtraLight"/>
              </a:rPr>
              <a:t>Observe no quadro a competência específica da área de Matemática.</a:t>
            </a:r>
            <a:r>
              <a:rPr lang="pt-BR" sz="1500">
                <a:latin typeface="Catamaran ExtraLight"/>
                <a:ea typeface="Catamaran ExtraLight"/>
                <a:cs typeface="Catamaran ExtraLight"/>
                <a:sym typeface="Catamaran ExtraLight"/>
              </a:rPr>
              <a:t> </a:t>
            </a:r>
            <a:br>
              <a:rPr lang="pt-BR" sz="1700">
                <a:latin typeface="Catamaran ExtraLight"/>
                <a:ea typeface="Catamaran ExtraLight"/>
                <a:cs typeface="Catamaran ExtraLight"/>
                <a:sym typeface="Catamaran ExtraLight"/>
              </a:rPr>
            </a:br>
            <a:endParaRPr sz="11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De que forma essa competência se </a:t>
            </a:r>
            <a:br>
              <a:rPr lang="pt-BR" sz="31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pt-BR" sz="31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relaciona com a habilidade e o descritor? </a:t>
            </a:r>
            <a:br>
              <a:rPr lang="pt-BR" sz="31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</a:br>
            <a:r>
              <a:rPr lang="pt-BR" sz="31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Nesse caso, como é possível mobilizá-la?</a:t>
            </a:r>
            <a:endParaRPr sz="31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2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Atividade 3</a:t>
            </a:r>
            <a:endParaRPr b="1" sz="115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Na BNCC, </a:t>
            </a:r>
            <a:r>
              <a:rPr lang="pt-BR">
                <a:solidFill>
                  <a:srgbClr val="FF746E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competência</a:t>
            </a: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 é definida como a mobilização de conhecimentos (conceitos e procedimentos), habilidades (práticas, cognitivas e socioemocionais), atitudes e valores para resolver demandas complexas da vida cotidiana, do pleno exercício da cidadania e do mundo do trabalho.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As </a:t>
            </a:r>
            <a:r>
              <a:rPr lang="pt-BR">
                <a:solidFill>
                  <a:srgbClr val="FF746E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habilidades</a:t>
            </a: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 expressam as aprendizagens essenciais que devem ser asseguradas aos estudantes em diferentes contextos e são necessárias para o pleno desenvolvimento das competências.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1000"/>
              </a:spcAft>
              <a:buNone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Para desenvolver uma competência, várias habilidades são mobilizadas e articuladas.</a:t>
            </a:r>
            <a:endParaRPr sz="30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2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Atividade 3</a:t>
            </a:r>
            <a:endParaRPr b="1" sz="115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Desenvolvemos competências quando as habilidades são colocadas em ação.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As pesquisas tanto da área da psicologia cognitiva quanto das neurociências revelam que as competências se manifestam no </a:t>
            </a:r>
            <a:r>
              <a:rPr lang="pt-BR">
                <a:solidFill>
                  <a:srgbClr val="FF746E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enfrentamento de situações complexas</a:t>
            </a: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, ou seja, a percepção de uma competência se faz quando a pessoa articula todos os saberes em uma situação que não seja rotineira ou simples, ou, ainda, que já tenha sido mecanizada por ter sido vivenciada muitas vezes.</a:t>
            </a:r>
            <a:endParaRPr sz="30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/>
        </p:nvSpPr>
        <p:spPr>
          <a:xfrm>
            <a:off x="3772275" y="2831750"/>
            <a:ext cx="3140400" cy="17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0 min 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MOMENTO 3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Objetivo: </a:t>
            </a: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Reconhecer a importância dos conhecimentos prévios, que são essenciais para desenvolver uma habilidade.</a:t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3946825" y="932825"/>
            <a:ext cx="2994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85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min </a:t>
            </a:r>
            <a:endParaRPr b="1" sz="11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Mão na massa: competências, habilidades, descritores, conhecimentos prévios e escolhas</a:t>
            </a:r>
            <a:endParaRPr b="0" i="0" sz="1100" u="none" cap="none" strike="noStrike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80" name="Google Shape;280;p32"/>
          <p:cNvSpPr txBox="1"/>
          <p:nvPr/>
        </p:nvSpPr>
        <p:spPr>
          <a:xfrm>
            <a:off x="311150" y="622350"/>
            <a:ext cx="6982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AGENDA DO DIA</a:t>
            </a:r>
            <a:endParaRPr sz="2400">
              <a:solidFill>
                <a:srgbClr val="FFFF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281" name="Google Shape;281;p32"/>
          <p:cNvCxnSpPr/>
          <p:nvPr/>
        </p:nvCxnSpPr>
        <p:spPr>
          <a:xfrm rot="10800000">
            <a:off x="5975075" y="2647750"/>
            <a:ext cx="82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2"/>
          <p:cNvCxnSpPr/>
          <p:nvPr/>
        </p:nvCxnSpPr>
        <p:spPr>
          <a:xfrm>
            <a:off x="2483275" y="1977950"/>
            <a:ext cx="5933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2"/>
          <p:cNvCxnSpPr/>
          <p:nvPr/>
        </p:nvCxnSpPr>
        <p:spPr>
          <a:xfrm>
            <a:off x="5971250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2"/>
          <p:cNvCxnSpPr>
            <a:endCxn id="285" idx="1"/>
          </p:cNvCxnSpPr>
          <p:nvPr/>
        </p:nvCxnSpPr>
        <p:spPr>
          <a:xfrm>
            <a:off x="8409258" y="1978050"/>
            <a:ext cx="0" cy="334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86" name="Google Shape;286;p32"/>
          <p:cNvSpPr/>
          <p:nvPr/>
        </p:nvSpPr>
        <p:spPr>
          <a:xfrm>
            <a:off x="385850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734692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1083533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1432375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1781217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2130058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24789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28277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31765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35254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38742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42231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45720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49208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52696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56185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59673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63162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666505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701389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736273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771157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806041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8409258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>
            <a:off x="6809038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2"/>
          <p:cNvCxnSpPr/>
          <p:nvPr/>
        </p:nvCxnSpPr>
        <p:spPr>
          <a:xfrm>
            <a:off x="2475908" y="1978050"/>
            <a:ext cx="0" cy="334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3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Atividade 4</a:t>
            </a:r>
            <a:endParaRPr b="1" sz="125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tamaran Light"/>
                <a:ea typeface="Catamaran Light"/>
                <a:cs typeface="Catamaran Light"/>
                <a:sym typeface="Catamaran Light"/>
              </a:rPr>
              <a:t>No quadro, além da habilidade do Ensino Médio, há uma que é destinada ao 9º ano do Ensino Fundamental.</a:t>
            </a:r>
            <a:br>
              <a:rPr lang="pt-BR">
                <a:latin typeface="Catamaran Light"/>
                <a:ea typeface="Catamaran Light"/>
                <a:cs typeface="Catamaran Light"/>
                <a:sym typeface="Catamaran Light"/>
              </a:rPr>
            </a:br>
            <a:endParaRPr sz="8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Por que ela também aparece neste quadro? </a:t>
            </a:r>
            <a:endParaRPr sz="29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Qual é a relação da habilidade do </a:t>
            </a:r>
            <a:endParaRPr sz="29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Ensino Fundamental com a habilidade </a:t>
            </a:r>
            <a:endParaRPr sz="29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foco do Ensino Médio?</a:t>
            </a:r>
            <a:endParaRPr sz="29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3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2" name="Google Shape;322;p34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Atividade 4</a:t>
            </a:r>
            <a:endParaRPr b="1" sz="115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Na BNCC da etapa do Ensino Fundamental, as  habilidades estão organizadas ano a ano, de modo a garantir uma progressão das aprendizagens pelos estudantes.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Em um contexto de </a:t>
            </a:r>
            <a:r>
              <a:rPr lang="pt-BR">
                <a:solidFill>
                  <a:srgbClr val="FF746E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recomposição</a:t>
            </a: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, é essencial saber quais são as habilidades de anos/séries anteriores que estão em progressão com a habilidade foco do ano/da série em curso para determinar, com maior clareza, em que momento da aprendizagem os estudantes se encontram para fazê-los progredir a partir daí.</a:t>
            </a:r>
            <a:endParaRPr sz="30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/>
        </p:nvSpPr>
        <p:spPr>
          <a:xfrm>
            <a:off x="1750800" y="1638750"/>
            <a:ext cx="5642400" cy="18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FF746E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OBJETIVO DO ENCONTRO</a:t>
            </a:r>
            <a:endParaRPr sz="3500">
              <a:solidFill>
                <a:srgbClr val="FF746E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50">
                <a:latin typeface="Catamaran Light"/>
                <a:ea typeface="Catamaran Light"/>
                <a:cs typeface="Catamaran Light"/>
                <a:sym typeface="Catamaran Light"/>
              </a:rPr>
              <a:t>Esta atividade tem o foco na compreensão de como competências, habilidades, descritores e conhecimentos prévios se relacionam e são evidenciados na recomposição de aprendizagens. É destinada a estudantes do Ensino Médio (EM), na área de Matemática.</a:t>
            </a:r>
            <a:endParaRPr sz="1550">
              <a:solidFill>
                <a:srgbClr val="000000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3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4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4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Atividade 4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aphicFrame>
        <p:nvGraphicFramePr>
          <p:cNvPr id="328" name="Google Shape;328;p35"/>
          <p:cNvGraphicFramePr/>
          <p:nvPr/>
        </p:nvGraphicFramePr>
        <p:xfrm>
          <a:off x="365413" y="146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{CC04479F-205D-4832-A164-340646DAFE12}</a:tableStyleId>
              </a:tblPr>
              <a:tblGrid>
                <a:gridCol w="1352375"/>
                <a:gridCol w="1352375"/>
              </a:tblGrid>
              <a:tr h="232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8º ANO – ANOS FINAIS 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54000" marB="54000" marR="198000" marL="1980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271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OBJETOS DE CONHECIMENTO</a:t>
                      </a:r>
                      <a:endParaRPr b="1"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Gráficos de barras, colunas, linhas ou setores e seus elementos constitutivos e adequação para determinado conjunto de dados.</a:t>
                      </a:r>
                      <a:endParaRPr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198000" marB="198000" marR="198000" marL="1980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HABILIDADE (EF08MA23)</a:t>
                      </a:r>
                      <a:endParaRPr b="1"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Avaliar a adequação de diferentes tipos de gráficos para representar um conjunto de dados de uma pesquisa. </a:t>
                      </a:r>
                      <a:endParaRPr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198000" marB="198000" marR="198000" marL="1980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9" name="Google Shape;329;p35"/>
          <p:cNvGraphicFramePr/>
          <p:nvPr/>
        </p:nvGraphicFramePr>
        <p:xfrm>
          <a:off x="3219625" y="146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{CC04479F-205D-4832-A164-340646DAFE12}</a:tableStyleId>
              </a:tblPr>
              <a:tblGrid>
                <a:gridCol w="1352375"/>
                <a:gridCol w="1352375"/>
              </a:tblGrid>
              <a:tr h="2451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</a:t>
                      </a:r>
                      <a:r>
                        <a:rPr b="1" lang="pt-BR" sz="9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º ANO – ANOS FINAIS </a:t>
                      </a:r>
                      <a:endParaRPr b="1" sz="9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54000" marB="54000" marR="198000" marL="1980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OBJETOS DE CONHECIMENTO</a:t>
                      </a:r>
                      <a:endParaRPr b="1"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Leitura, interpretação e representação de dados de pesquisa expressos em tabelas de dupla entrada, gráficos de colunas simples e agrupadas, gráficos de barras e de setores e gráficos pictóricos</a:t>
                      </a:r>
                      <a:endParaRPr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198000" marB="198000" marR="198000" marL="1980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HABILIDADE </a:t>
                      </a: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(EF09MA22) </a:t>
                      </a:r>
                      <a:endParaRPr b="1"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Escolher e construir o gráfico mais adequado (colunas, setores, linhas), com ou sem uso de planilhas eletrônicas, para apresentar um determinado conjunto de dados, destacando aspectos como as medidas de tendência central.</a:t>
                      </a:r>
                      <a:endParaRPr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198000" marB="198000" marR="198000" marL="1980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0" name="Google Shape;330;p35"/>
          <p:cNvGraphicFramePr/>
          <p:nvPr/>
        </p:nvGraphicFramePr>
        <p:xfrm>
          <a:off x="6073838" y="146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{CC04479F-205D-4832-A164-340646DAFE12}</a:tableStyleId>
              </a:tblPr>
              <a:tblGrid>
                <a:gridCol w="1352375"/>
                <a:gridCol w="1352375"/>
              </a:tblGrid>
              <a:tr h="245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ENSINO MÉDIO</a:t>
                      </a:r>
                      <a:endParaRPr b="1"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54000" marB="54000" marR="198000" marL="19800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2717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HABILIDADE (EM13MAT102)</a:t>
                      </a:r>
                      <a:endParaRPr b="1"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 u="none" cap="none" strike="noStrike"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Analisar gráficos e métodos de amostragem de pesquisas estatísticas apresentadas em relatórios divulgados por diferentes meios de comunicação, identificando, quando for o caso, inadequações que possam induzir a erros de interpretação, como escalas e amostras não apropriadas.</a:t>
                      </a:r>
                      <a:endParaRPr sz="900" u="none" cap="none" strike="noStrike"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198000" marB="198000" marR="198000" marL="19800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331" name="Google Shape;331;p35"/>
          <p:cNvSpPr/>
          <p:nvPr/>
        </p:nvSpPr>
        <p:spPr>
          <a:xfrm>
            <a:off x="1621775" y="1267388"/>
            <a:ext cx="84600" cy="84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4529700" y="1267388"/>
            <a:ext cx="84600" cy="84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7383925" y="1267388"/>
            <a:ext cx="84600" cy="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4" name="Google Shape;334;p35"/>
          <p:cNvCxnSpPr/>
          <p:nvPr/>
        </p:nvCxnSpPr>
        <p:spPr>
          <a:xfrm>
            <a:off x="1788138" y="1309688"/>
            <a:ext cx="2659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35"/>
          <p:cNvCxnSpPr/>
          <p:nvPr/>
        </p:nvCxnSpPr>
        <p:spPr>
          <a:xfrm>
            <a:off x="4705063" y="1309688"/>
            <a:ext cx="2588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/>
          <p:nvPr/>
        </p:nvSpPr>
        <p:spPr>
          <a:xfrm>
            <a:off x="3861152" y="1118425"/>
            <a:ext cx="1421700" cy="1421700"/>
          </a:xfrm>
          <a:prstGeom prst="ellipse">
            <a:avLst/>
          </a:prstGeom>
          <a:solidFill>
            <a:srgbClr val="FF746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HABILIDADES FOCAIS APRENDIZAGENS</a:t>
            </a:r>
            <a:endParaRPr b="1" sz="10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1" name="Google Shape;341;p36"/>
          <p:cNvSpPr/>
          <p:nvPr/>
        </p:nvSpPr>
        <p:spPr>
          <a:xfrm>
            <a:off x="1667588" y="1118425"/>
            <a:ext cx="1421700" cy="1421700"/>
          </a:xfrm>
          <a:prstGeom prst="ellipse">
            <a:avLst/>
          </a:prstGeom>
          <a:solidFill>
            <a:srgbClr val="FF746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COMPETÊNCIAS</a:t>
            </a:r>
            <a:endParaRPr b="1" sz="9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6054691" y="1118425"/>
            <a:ext cx="1421700" cy="1421700"/>
          </a:xfrm>
          <a:prstGeom prst="ellipse">
            <a:avLst/>
          </a:prstGeom>
          <a:solidFill>
            <a:srgbClr val="FF746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EXPECTATIVAS DE APRENDIZAGEM DESCRITORES</a:t>
            </a:r>
            <a:endParaRPr b="1" sz="9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3861152" y="3159150"/>
            <a:ext cx="1421700" cy="1421700"/>
          </a:xfrm>
          <a:prstGeom prst="ellipse">
            <a:avLst/>
          </a:prstGeom>
          <a:solidFill>
            <a:srgbClr val="FF746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CONHECIMENTOS PRÉVIOS</a:t>
            </a:r>
            <a:endParaRPr b="1" sz="9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3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4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4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Atividade 4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3325450" y="1829298"/>
            <a:ext cx="299400" cy="204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6"/>
          <p:cNvSpPr/>
          <p:nvPr/>
        </p:nvSpPr>
        <p:spPr>
          <a:xfrm rot="10800000">
            <a:off x="3325586" y="1624698"/>
            <a:ext cx="299400" cy="204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5519014" y="1829298"/>
            <a:ext cx="299400" cy="204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6"/>
          <p:cNvSpPr/>
          <p:nvPr/>
        </p:nvSpPr>
        <p:spPr>
          <a:xfrm rot="10800000">
            <a:off x="5519150" y="1624698"/>
            <a:ext cx="299400" cy="204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6"/>
          <p:cNvSpPr/>
          <p:nvPr/>
        </p:nvSpPr>
        <p:spPr>
          <a:xfrm rot="-5400000">
            <a:off x="4524600" y="2747410"/>
            <a:ext cx="299400" cy="204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/>
          <p:cNvSpPr/>
          <p:nvPr/>
        </p:nvSpPr>
        <p:spPr>
          <a:xfrm rot="5400000">
            <a:off x="4320000" y="2747273"/>
            <a:ext cx="299400" cy="204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/>
          <p:nvPr/>
        </p:nvSpPr>
        <p:spPr>
          <a:xfrm>
            <a:off x="6015500" y="2831750"/>
            <a:ext cx="2394300" cy="17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25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min 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MOMENTO 4</a:t>
            </a:r>
            <a:endParaRPr b="1"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Objetivo: </a:t>
            </a: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Analisar o quadro ampliado de priorização de aprendizagens, realizado em um dos temas da sequência didática 1 do Fortalecimento da Aprendizagem.</a:t>
            </a:r>
            <a:endParaRPr sz="11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6" name="Google Shape;356;p37"/>
          <p:cNvSpPr txBox="1"/>
          <p:nvPr/>
        </p:nvSpPr>
        <p:spPr>
          <a:xfrm>
            <a:off x="3946825" y="932825"/>
            <a:ext cx="2994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85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min </a:t>
            </a:r>
            <a:endParaRPr b="1" sz="11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Mão na massa: competências, habilidades, descritores, conhecimentos prévios e escolhas</a:t>
            </a:r>
            <a:endParaRPr b="0" i="0" sz="1100" u="none" cap="none" strike="noStrike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7" name="Google Shape;357;p37"/>
          <p:cNvSpPr txBox="1"/>
          <p:nvPr/>
        </p:nvSpPr>
        <p:spPr>
          <a:xfrm>
            <a:off x="311150" y="622350"/>
            <a:ext cx="6982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AGENDA DO DIA</a:t>
            </a:r>
            <a:endParaRPr sz="2400">
              <a:solidFill>
                <a:srgbClr val="FFFF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cxnSp>
        <p:nvCxnSpPr>
          <p:cNvPr id="358" name="Google Shape;358;p37"/>
          <p:cNvCxnSpPr/>
          <p:nvPr/>
        </p:nvCxnSpPr>
        <p:spPr>
          <a:xfrm>
            <a:off x="6796475" y="2647750"/>
            <a:ext cx="1626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37"/>
          <p:cNvCxnSpPr/>
          <p:nvPr/>
        </p:nvCxnSpPr>
        <p:spPr>
          <a:xfrm>
            <a:off x="2483275" y="1977950"/>
            <a:ext cx="5933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0" name="Google Shape;360;p37"/>
          <p:cNvSpPr/>
          <p:nvPr/>
        </p:nvSpPr>
        <p:spPr>
          <a:xfrm>
            <a:off x="385850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734692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1083533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1432375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1781217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2130058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24789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7"/>
          <p:cNvSpPr/>
          <p:nvPr/>
        </p:nvSpPr>
        <p:spPr>
          <a:xfrm>
            <a:off x="28277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7"/>
          <p:cNvSpPr/>
          <p:nvPr/>
        </p:nvSpPr>
        <p:spPr>
          <a:xfrm>
            <a:off x="31765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7"/>
          <p:cNvSpPr/>
          <p:nvPr/>
        </p:nvSpPr>
        <p:spPr>
          <a:xfrm>
            <a:off x="35254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38742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7"/>
          <p:cNvSpPr/>
          <p:nvPr/>
        </p:nvSpPr>
        <p:spPr>
          <a:xfrm>
            <a:off x="42231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7"/>
          <p:cNvSpPr/>
          <p:nvPr/>
        </p:nvSpPr>
        <p:spPr>
          <a:xfrm>
            <a:off x="457200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7"/>
          <p:cNvSpPr/>
          <p:nvPr/>
        </p:nvSpPr>
        <p:spPr>
          <a:xfrm>
            <a:off x="492084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7"/>
          <p:cNvSpPr/>
          <p:nvPr/>
        </p:nvSpPr>
        <p:spPr>
          <a:xfrm>
            <a:off x="526968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7"/>
          <p:cNvSpPr/>
          <p:nvPr/>
        </p:nvSpPr>
        <p:spPr>
          <a:xfrm>
            <a:off x="561852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7"/>
          <p:cNvSpPr/>
          <p:nvPr/>
        </p:nvSpPr>
        <p:spPr>
          <a:xfrm>
            <a:off x="596736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7"/>
          <p:cNvSpPr/>
          <p:nvPr/>
        </p:nvSpPr>
        <p:spPr>
          <a:xfrm>
            <a:off x="6316208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7"/>
          <p:cNvSpPr/>
          <p:nvPr/>
        </p:nvSpPr>
        <p:spPr>
          <a:xfrm>
            <a:off x="6665050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7"/>
          <p:cNvSpPr/>
          <p:nvPr/>
        </p:nvSpPr>
        <p:spPr>
          <a:xfrm>
            <a:off x="7013892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7"/>
          <p:cNvSpPr/>
          <p:nvPr/>
        </p:nvSpPr>
        <p:spPr>
          <a:xfrm>
            <a:off x="7362733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7"/>
          <p:cNvSpPr/>
          <p:nvPr/>
        </p:nvSpPr>
        <p:spPr>
          <a:xfrm>
            <a:off x="7711575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7"/>
          <p:cNvSpPr/>
          <p:nvPr/>
        </p:nvSpPr>
        <p:spPr>
          <a:xfrm>
            <a:off x="8060417" y="2253150"/>
            <a:ext cx="348900" cy="11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8409258" y="2253150"/>
            <a:ext cx="348900" cy="119400"/>
          </a:xfrm>
          <a:prstGeom prst="rect">
            <a:avLst/>
          </a:prstGeom>
          <a:noFill/>
          <a:ln cap="flat" cmpd="sng" w="9525">
            <a:solidFill>
              <a:srgbClr val="FFB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37"/>
          <p:cNvCxnSpPr/>
          <p:nvPr/>
        </p:nvCxnSpPr>
        <p:spPr>
          <a:xfrm>
            <a:off x="6809038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37"/>
          <p:cNvCxnSpPr/>
          <p:nvPr/>
        </p:nvCxnSpPr>
        <p:spPr>
          <a:xfrm>
            <a:off x="2475908" y="1978050"/>
            <a:ext cx="0" cy="334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37"/>
          <p:cNvCxnSpPr/>
          <p:nvPr/>
        </p:nvCxnSpPr>
        <p:spPr>
          <a:xfrm>
            <a:off x="8409250" y="1977950"/>
            <a:ext cx="0" cy="676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4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Analise o quadro de um dos temas trabalhados na sequência didática 1 do material que compõe o Fortalecimento da Aprendizagem.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tamaran Medium"/>
                <a:ea typeface="Catamaran Medium"/>
                <a:cs typeface="Catamaran Medium"/>
                <a:sym typeface="Catamaran Medium"/>
              </a:rPr>
              <a:t>Identifique: </a:t>
            </a:r>
            <a:endParaRPr>
              <a:latin typeface="Catamaran Medium"/>
              <a:ea typeface="Catamaran Medium"/>
              <a:cs typeface="Catamaran Medium"/>
              <a:sym typeface="Catamaran Medium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 ExtraLight"/>
              <a:buChar char="●"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As habilidades focais de Matemática do Ensino Médio: do que tratam? Quais objetos de conhecimento serão desenvolvidos?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 ExtraLight"/>
              <a:buChar char="●"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A pertinência dos conhecimentos prévios que se relacionam com as habilidades foco.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 ExtraLight"/>
              <a:buChar char="●"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Como mobilizar competências a partir das habilidades previstas.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 ExtraLight"/>
              <a:buChar char="●"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De que forma as expectativas de aprendizagem e os descritores se relacionam com as habilidades neste tema de estudo.</a:t>
            </a:r>
            <a:endParaRPr sz="30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4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-18415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 ExtraLight"/>
              <a:buChar char="●"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Priorizar habilidades não significa considerar uma ou outra mais importante, mas se trata de </a:t>
            </a:r>
            <a:r>
              <a:rPr lang="pt-BR">
                <a:latin typeface="Catamaran Medium"/>
                <a:ea typeface="Catamaran Medium"/>
                <a:cs typeface="Catamaran Medium"/>
                <a:sym typeface="Catamaran Medium"/>
              </a:rPr>
              <a:t>escolhas</a:t>
            </a: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 que considerem o percurso realizado pelo estudante, anterior à série em curso e os conceitos e conhecimentos que são inegociáveis para progredir na vida escolar. </a:t>
            </a:r>
            <a:endParaRPr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indent="-184150" lvl="0" marL="179999" marR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FF746E"/>
              </a:buClr>
              <a:buSzPts val="1400"/>
              <a:buFont typeface="Catamaran ExtraLight"/>
              <a:buChar char="●"/>
            </a:pPr>
            <a:r>
              <a:rPr lang="pt-BR">
                <a:latin typeface="Catamaran ExtraLight"/>
                <a:ea typeface="Catamaran ExtraLight"/>
                <a:cs typeface="Catamaran ExtraLight"/>
                <a:sym typeface="Catamaran ExtraLight"/>
              </a:rPr>
              <a:t>A escolha das habilidades está relacionada à garantia de aprendizagens essenciais para todos os estudantes, sem as quais a continuidade dos seus estudos pode ficar comprometida.</a:t>
            </a:r>
            <a:endParaRPr sz="30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4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04" name="Google Shape;404;p40"/>
          <p:cNvSpPr txBox="1"/>
          <p:nvPr/>
        </p:nvSpPr>
        <p:spPr>
          <a:xfrm>
            <a:off x="509200" y="1418550"/>
            <a:ext cx="8160300" cy="29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Critérios de priorização:</a:t>
            </a:r>
            <a:endParaRPr b="1" sz="11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1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Habilidades essenciais para a continuidade dos estudos ou entrada no mundo do trabalho;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habilidades presentes na Matriz Multisseriada do Reúna com o Consed e na Matriz da Fundação Roberto Marinho;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habilidades relacionadas a descritores de avaliações externas (Saeb 2019) que indicam baixos resultados de aprendizagem;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contemplar unidades temáticas centrais em Matemática — eixos estruturantes da BNCC (Números, Álgebra, Geometria, Grandezas e Medidas e Estatística e Probabilidade);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retomar habilidades focais dos Anos Finais que são conhecimentos prévios importantes para o desenvolvimento das habilidades selecionadas para o Ensino Médio;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assegurar habilidades voltadas ao desenvolvimento do letramento matemático e da formação integral do estudante do Ensino Médio;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contemplar conteúdos da área de Matemática que são comumente cobrados no Enem;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diversificar a forma de proposição da articulação entre habilidades, fazendo conexões e permitindo uma aprendizagem mais significativa;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assegurar que as habilidades sejam desenvolvidas em articulação com as demais áreas de conhecimento; 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65100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46E"/>
              </a:buClr>
              <a:buSzPts val="1100"/>
              <a:buFont typeface="Catamaran Light"/>
              <a:buChar char="●"/>
            </a:pPr>
            <a:r>
              <a:rPr lang="pt-BR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assegurar habilidades que apresentem as competências socioemocionais relacionadas à Matemática e à resolução de problemas.</a:t>
            </a:r>
            <a:endParaRPr sz="1100">
              <a:solidFill>
                <a:srgbClr val="FF746E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/>
        </p:nvSpPr>
        <p:spPr>
          <a:xfrm>
            <a:off x="509200" y="521275"/>
            <a:ext cx="2369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Atividade 2 – Mão na massa</a:t>
            </a: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b="1" sz="16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Momento 4</a:t>
            </a:r>
            <a:endParaRPr b="1"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10" name="Google Shape;410;p41"/>
          <p:cNvSpPr/>
          <p:nvPr/>
        </p:nvSpPr>
        <p:spPr>
          <a:xfrm>
            <a:off x="509200" y="1150075"/>
            <a:ext cx="8120400" cy="341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FF746E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A priorização curricular mapeia as aprendizagens essenciais para o desenvolvimento dos estudantes e que são capazes de colaborar para que conquistem conhecimentos e competências importantes para o avanço ou a conclusão dos estudos.</a:t>
            </a:r>
            <a:endParaRPr sz="2700">
              <a:solidFill>
                <a:srgbClr val="FF746E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 txBox="1"/>
          <p:nvPr/>
        </p:nvSpPr>
        <p:spPr>
          <a:xfrm>
            <a:off x="1080900" y="521275"/>
            <a:ext cx="45555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Avaliação do encontro</a:t>
            </a:r>
            <a:endParaRPr sz="16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1080900" y="1200575"/>
            <a:ext cx="6982200" cy="329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60000" lIns="360000" spcFirstLastPara="1" rIns="360000" wrap="square" tIns="3600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tamaran Light"/>
                <a:ea typeface="Catamaran Light"/>
                <a:cs typeface="Catamaran Light"/>
                <a:sym typeface="Catamaran Light"/>
              </a:rPr>
              <a:t>O que foi bom no encontro? Explique. </a:t>
            </a:r>
            <a:endParaRPr sz="15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tamaran Light"/>
                <a:ea typeface="Catamaran Light"/>
                <a:cs typeface="Catamaran Light"/>
                <a:sym typeface="Catamaran Light"/>
              </a:rPr>
              <a:t>Quais dúvidas ainda tenho a respeito do que foi discutido hoje? </a:t>
            </a:r>
            <a:endParaRPr sz="15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tamaran Light"/>
                <a:ea typeface="Catamaran Light"/>
                <a:cs typeface="Catamaran Light"/>
                <a:sym typeface="Catamaran Light"/>
              </a:rPr>
              <a:t>Qual foi a minha maior aprendizagem? </a:t>
            </a:r>
            <a:endParaRPr sz="15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tamaran Light"/>
                <a:ea typeface="Catamaran Light"/>
                <a:cs typeface="Catamaran Light"/>
                <a:sym typeface="Catamaran Light"/>
              </a:rPr>
              <a:t>Dos assuntos </a:t>
            </a:r>
            <a:r>
              <a:rPr lang="pt-BR" sz="1500">
                <a:latin typeface="Catamaran Light"/>
                <a:ea typeface="Catamaran Light"/>
                <a:cs typeface="Catamaran Light"/>
                <a:sym typeface="Catamaran Light"/>
              </a:rPr>
              <a:t>discutidos,</a:t>
            </a:r>
            <a:r>
              <a:rPr lang="pt-BR" sz="1500">
                <a:latin typeface="Catamaran Light"/>
                <a:ea typeface="Catamaran Light"/>
                <a:cs typeface="Catamaran Light"/>
                <a:sym typeface="Catamaran Light"/>
              </a:rPr>
              <a:t> qual(is) deles eu gostaria de aprofundar os estudos? </a:t>
            </a:r>
            <a:endParaRPr sz="150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tamaran Light"/>
                <a:ea typeface="Catamaran Light"/>
                <a:cs typeface="Catamaran Light"/>
                <a:sym typeface="Catamaran Light"/>
              </a:rPr>
              <a:t>Em que momento eu me vi aprendendo?</a:t>
            </a:r>
            <a:endParaRPr sz="15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1750800" y="1042200"/>
            <a:ext cx="56424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FF746E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ACOLHIMENTO</a:t>
            </a:r>
            <a:endParaRPr sz="3000">
              <a:solidFill>
                <a:srgbClr val="FF746E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050">
                <a:latin typeface="Catamaran Light"/>
                <a:ea typeface="Catamaran Light"/>
                <a:cs typeface="Catamaran Light"/>
                <a:sym typeface="Catamaran Light"/>
              </a:rPr>
            </a:br>
            <a:r>
              <a:rPr lang="pt-BR" sz="1550">
                <a:latin typeface="Catamaran Light"/>
                <a:ea typeface="Catamaran Light"/>
                <a:cs typeface="Catamaran Light"/>
                <a:sym typeface="Catamaran Light"/>
              </a:rPr>
              <a:t>Leitura da frase: </a:t>
            </a:r>
            <a:br>
              <a:rPr lang="pt-BR" sz="1550">
                <a:latin typeface="Catamaran Light"/>
                <a:ea typeface="Catamaran Light"/>
                <a:cs typeface="Catamaran Light"/>
                <a:sym typeface="Catamaran Light"/>
              </a:rPr>
            </a:br>
            <a:endParaRPr sz="105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50">
                <a:latin typeface="Catamaran Light"/>
                <a:ea typeface="Catamaran Light"/>
                <a:cs typeface="Catamaran Light"/>
                <a:sym typeface="Catamaran Light"/>
              </a:rPr>
              <a:t>“A vida é feita de escolhas. Quando você dá um passo à frente, inevitavelmente alguma coisa fica para trás.” </a:t>
            </a:r>
            <a:endParaRPr sz="2250"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350">
                <a:latin typeface="Catamaran Light"/>
                <a:ea typeface="Catamaran Light"/>
                <a:cs typeface="Catamaran Light"/>
                <a:sym typeface="Catamaran Light"/>
              </a:rPr>
            </a:br>
            <a:r>
              <a:rPr lang="pt-BR" sz="1550">
                <a:latin typeface="Catamaran Light"/>
                <a:ea typeface="Catamaran Light"/>
                <a:cs typeface="Catamaran Light"/>
                <a:sym typeface="Catamaran Light"/>
              </a:rPr>
              <a:t>(Caio Fernando Abreu, jornalista/escritor).</a:t>
            </a:r>
            <a:endParaRPr sz="1550">
              <a:solidFill>
                <a:srgbClr val="000000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/>
        </p:nvSpPr>
        <p:spPr>
          <a:xfrm>
            <a:off x="1080900" y="521275"/>
            <a:ext cx="69822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Atividade 1 </a:t>
            </a:r>
            <a:endParaRPr sz="16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Apresentação da iniciativa Fortalecimento da Aprendizagem, identificação de crenças dos estudantes acerca do que significa aprender Matemática e busca de alternativas para romper com essa convicção</a:t>
            </a:r>
            <a:endParaRPr sz="160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3" name="Google Shape;43;p10"/>
          <p:cNvSpPr/>
          <p:nvPr/>
        </p:nvSpPr>
        <p:spPr>
          <a:xfrm>
            <a:off x="1086825" y="1693425"/>
            <a:ext cx="6982200" cy="2609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OBJETIVOS: </a:t>
            </a:r>
            <a:endParaRPr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178899" lvl="0" marL="179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46E"/>
              </a:buClr>
              <a:buSzPts val="1400"/>
              <a:buFont typeface="Catamaran Light"/>
              <a:buChar char="●"/>
            </a:pPr>
            <a:r>
              <a:rPr lang="pt-BR">
                <a:latin typeface="Catamaran Light"/>
                <a:ea typeface="Catamaran Light"/>
                <a:cs typeface="Catamaran Light"/>
                <a:sym typeface="Catamaran Light"/>
              </a:rPr>
              <a:t>Apresentar a iniciativa Fortalecimento da Aprendizagem e as temáticas que serão abordadas nos quatro encontros com os docentes da área de Matemática. 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178899" lvl="0" marL="179999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746E"/>
              </a:buClr>
              <a:buSzPts val="1400"/>
              <a:buFont typeface="Catamaran Light"/>
              <a:buChar char="●"/>
            </a:pPr>
            <a:r>
              <a:rPr lang="pt-BR">
                <a:latin typeface="Catamaran Light"/>
                <a:ea typeface="Catamaran Light"/>
                <a:cs typeface="Catamaran Light"/>
                <a:sym typeface="Catamaran Light"/>
              </a:rPr>
              <a:t>Identificar as crenças dos estudantes acerca do que significa aprender Matemática, buscar caminhos para rompê-las e impedir que elas se estabeleçam como barreiras para a aprendizagem.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873" y="1281900"/>
            <a:ext cx="1945416" cy="30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/>
          <p:nvPr/>
        </p:nvSpPr>
        <p:spPr>
          <a:xfrm>
            <a:off x="559725" y="1870375"/>
            <a:ext cx="2369100" cy="23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0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b="1" lang="pt-BR" sz="10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AVALIAÇÃO INICIAL E FINAL </a:t>
            </a:r>
            <a:endParaRPr b="1" sz="10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FF746E"/>
                </a:solidFill>
                <a:latin typeface="Catamaran"/>
                <a:ea typeface="Catamaran"/>
                <a:cs typeface="Catamaran"/>
                <a:sym typeface="Catamaran"/>
              </a:rPr>
              <a:t>O que é </a:t>
            </a:r>
            <a:endParaRPr b="1" sz="1000">
              <a:solidFill>
                <a:srgbClr val="FF746E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tamaran"/>
                <a:ea typeface="Catamaran"/>
                <a:cs typeface="Catamaran"/>
                <a:sym typeface="Catamaran"/>
              </a:rPr>
              <a:t>Permite a coleta de informações sobre quanto os estudantes sabem a respeito de determinados conteúdos, procedimentos e habilidades esperadas para a série escolar em que estão. O resultado dessas avaliações fornecem subsídios para o planejamento docente e para intervenções pedagógicas adequadas no início e no final do trabalho realizado por meio das sequências.</a:t>
            </a:r>
            <a:endParaRPr sz="10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0" name="Google Shape;50;p11"/>
          <p:cNvSpPr txBox="1"/>
          <p:nvPr/>
        </p:nvSpPr>
        <p:spPr>
          <a:xfrm>
            <a:off x="5882338" y="1232175"/>
            <a:ext cx="26514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72D0F4"/>
                </a:solidFill>
                <a:latin typeface="Catamaran"/>
                <a:ea typeface="Catamaran"/>
                <a:cs typeface="Catamaran"/>
                <a:sym typeface="Catamaran"/>
              </a:rPr>
              <a:t>ATIVIDADES DE FORTALECIMENTO DA APRENDIZAGEM </a:t>
            </a:r>
            <a:endParaRPr b="1" sz="1000">
              <a:solidFill>
                <a:srgbClr val="72D0F4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72D0F4"/>
                </a:solidFill>
                <a:latin typeface="Catamaran"/>
                <a:ea typeface="Catamaran"/>
                <a:cs typeface="Catamaran"/>
                <a:sym typeface="Catamaran"/>
              </a:rPr>
              <a:t>O que é </a:t>
            </a:r>
            <a:endParaRPr b="1" sz="1000">
              <a:solidFill>
                <a:srgbClr val="72D0F4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tamaran"/>
                <a:ea typeface="Catamaran"/>
                <a:cs typeface="Catamaran"/>
                <a:sym typeface="Catamaran"/>
              </a:rPr>
              <a:t>Sequências didáticas para o desenvolvimento de habilidades previamente priorizadas, para acolher o estudante de modo integral - cognitiva e socioemocional - e fortalecer as aprendizagens.</a:t>
            </a:r>
            <a:endParaRPr sz="10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A49288"/>
                </a:solidFill>
                <a:latin typeface="Catamaran"/>
                <a:ea typeface="Catamaran"/>
                <a:cs typeface="Catamaran"/>
                <a:sym typeface="Catamaran"/>
              </a:rPr>
              <a:t>PROTOCOLO DE AVALIAÇÃO FORMATIVA </a:t>
            </a:r>
            <a:endParaRPr b="1" sz="1000">
              <a:solidFill>
                <a:srgbClr val="A49288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A49288"/>
                </a:solidFill>
                <a:latin typeface="Catamaran"/>
                <a:ea typeface="Catamaran"/>
                <a:cs typeface="Catamaran"/>
                <a:sym typeface="Catamaran"/>
              </a:rPr>
              <a:t>O que é </a:t>
            </a:r>
            <a:endParaRPr b="1" sz="1000">
              <a:solidFill>
                <a:srgbClr val="A49288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tamaran"/>
                <a:ea typeface="Catamaran"/>
                <a:cs typeface="Catamaran"/>
                <a:sym typeface="Catamaran"/>
              </a:rPr>
              <a:t>Explica as formas de registrar a avaliação, como propor a autoavaliação e como usar as práticas avaliativas conforme as situações de aula. O objetivo do protocolo é ser um suporte para o acompanhamento das aprendizagens dos jovens, sempre respeitando a autonomia docente.</a:t>
            </a:r>
            <a:endParaRPr sz="10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1" name="Google Shape;51;p11"/>
          <p:cNvSpPr txBox="1"/>
          <p:nvPr/>
        </p:nvSpPr>
        <p:spPr>
          <a:xfrm>
            <a:off x="509200" y="521275"/>
            <a:ext cx="23691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Atividade 1 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Apresentação do Projeto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Estrutura do ciclo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/>
        </p:nvSpPr>
        <p:spPr>
          <a:xfrm>
            <a:off x="509200" y="521275"/>
            <a:ext cx="2369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Atividade 1 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Apresentação do Projeto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Jornada do professor </a:t>
            </a:r>
            <a:b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no Fortalecimento </a:t>
            </a:r>
            <a:b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</a:b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da Aprendizagem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4975" y="1333275"/>
            <a:ext cx="5652251" cy="3240751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" name="Google Shape;58;p12"/>
          <p:cNvSpPr txBox="1"/>
          <p:nvPr/>
        </p:nvSpPr>
        <p:spPr>
          <a:xfrm>
            <a:off x="509200" y="1927225"/>
            <a:ext cx="18414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tamaran"/>
                <a:ea typeface="Catamaran"/>
                <a:cs typeface="Catamaran"/>
                <a:sym typeface="Catamaran"/>
              </a:rPr>
              <a:t>Acesse a Jornada completa do Fortalecimento, disponível em: </a:t>
            </a:r>
            <a:r>
              <a:rPr lang="pt-BR" sz="1000" u="sng">
                <a:solidFill>
                  <a:schemeClr val="hlink"/>
                </a:solidFill>
                <a:latin typeface="Catamaran"/>
                <a:ea typeface="Catamaran"/>
                <a:cs typeface="Catamaran"/>
                <a:sym typeface="Catamaran"/>
                <a:hlinkClick r:id="rId4"/>
              </a:rPr>
              <a:t>https://bityli.com/infojornada</a:t>
            </a:r>
            <a:endParaRPr sz="10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tamaran"/>
                <a:ea typeface="Catamaran"/>
                <a:cs typeface="Catamaran"/>
                <a:sym typeface="Catamaran"/>
              </a:rPr>
              <a:t>Acesse a Jornada detalhada de cada um dos atores, </a:t>
            </a:r>
            <a:r>
              <a:rPr lang="pt-BR" sz="1000">
                <a:latin typeface="Catamaran"/>
                <a:ea typeface="Catamaran"/>
                <a:cs typeface="Catamaran"/>
                <a:sym typeface="Catamaran"/>
              </a:rPr>
              <a:t>disponível</a:t>
            </a:r>
            <a:r>
              <a:rPr lang="pt-BR" sz="1000">
                <a:latin typeface="Catamaran"/>
                <a:ea typeface="Catamaran"/>
                <a:cs typeface="Catamaran"/>
                <a:sym typeface="Catamaran"/>
              </a:rPr>
              <a:t> em: </a:t>
            </a:r>
            <a:endParaRPr sz="10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hlink"/>
                </a:solidFill>
                <a:latin typeface="Catamaran"/>
                <a:ea typeface="Catamaran"/>
                <a:cs typeface="Catamaran"/>
                <a:sym typeface="Catamaran"/>
                <a:hlinkClick r:id="rId5"/>
              </a:rPr>
              <a:t>https://bityli.com/jornada2</a:t>
            </a:r>
            <a:endParaRPr sz="10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509200" y="521275"/>
            <a:ext cx="2369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Atividade 1 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Apresentação do Projeto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Crenças e caminhos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09200" y="1939900"/>
            <a:ext cx="3847200" cy="195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50">
                <a:solidFill>
                  <a:srgbClr val="FF746E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De modo geral, como os estudantes se enxergam nas aulas de Matemática?</a:t>
            </a:r>
            <a:endParaRPr sz="1750"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4758890" y="1939900"/>
            <a:ext cx="3847200" cy="195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50">
                <a:solidFill>
                  <a:srgbClr val="FF746E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Quais são as principais crenças trazidas por eles sobre o que significa aprender Matemática?</a:t>
            </a:r>
            <a:endParaRPr sz="1750"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509200" y="521275"/>
            <a:ext cx="2369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Atividade 1 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Apresentação do Projeto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Crenças e caminhos</a:t>
            </a:r>
            <a:endParaRPr b="1"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09200" y="1744025"/>
            <a:ext cx="1868700" cy="253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“Não vale a pena gastar muito tempo para resolver um problema, se a solução não pode ser encontrada rapidamente é porque eu não sei resolvê-lo.”</a:t>
            </a:r>
            <a:endParaRPr sz="105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593098" y="1744025"/>
            <a:ext cx="1868700" cy="253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“Se eu cometi um erro devo desistir e começar tudo de novo, não adianta tentar entender o porquê do erro.” </a:t>
            </a:r>
            <a:endParaRPr sz="105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4676997" y="1744025"/>
            <a:ext cx="1868700" cy="253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“Há sempre uma maneira certa de resolver um problema; mesmo quando há várias soluções uma delas é a correta.”</a:t>
            </a:r>
            <a:endParaRPr sz="105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6760895" y="1744025"/>
            <a:ext cx="1868700" cy="253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7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252000" spcFirstLastPara="1" rIns="252000" wrap="square" tIns="3600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latin typeface="Catamaran"/>
                <a:ea typeface="Catamaran"/>
                <a:cs typeface="Catamaran"/>
                <a:sym typeface="Catamaran"/>
              </a:rPr>
              <a:t>“Aprender a resolver problemas é uma questão de esforço, agilidade e prática. Eu aprendo se todos os passos de uma sequência forem memorizados e feitos de modo correto, praticando-os.”</a:t>
            </a:r>
            <a:endParaRPr sz="105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09200" y="4404200"/>
            <a:ext cx="35916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Fonte: BORASI, 1993, P.83-91, apud SMOLE;DINIZ, 2001, P. 96)</a:t>
            </a:r>
            <a:endParaRPr sz="16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FF746E"/>
      </a:dk2>
      <a:lt2>
        <a:srgbClr val="EEEEEE"/>
      </a:lt2>
      <a:accent1>
        <a:srgbClr val="72D0F4"/>
      </a:accent1>
      <a:accent2>
        <a:srgbClr val="2F3A60"/>
      </a:accent2>
      <a:accent3>
        <a:srgbClr val="D1C7C1"/>
      </a:accent3>
      <a:accent4>
        <a:srgbClr val="FF5C3B"/>
      </a:accent4>
      <a:accent5>
        <a:srgbClr val="DBDB00"/>
      </a:accent5>
      <a:accent6>
        <a:srgbClr val="FFBEBB"/>
      </a:accent6>
      <a:hlink>
        <a:srgbClr val="265A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